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B01A"/>
    <a:srgbClr val="F1871D"/>
    <a:srgbClr val="C9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3EBFD-E9D0-4F07-B688-661E80F14271}" type="datetimeFigureOut">
              <a:rPr lang="es-MX" smtClean="0"/>
              <a:t>03/09/2018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C1E2-CFBC-4C41-9C4D-227E90FA854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909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C1E2-CFBC-4C41-9C4D-227E90FA854C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65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E303-05DF-4B15-8F12-61A41C822565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801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18A1-94BE-4EDC-91C0-B3319AA21A18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198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490C-50AA-4879-92A5-A0C8E3914783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886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7A26-A059-43BF-AFF8-0B8C17DDC1B5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467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B63B-CFAE-4636-91A6-598E570EC6BC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195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A963-3B71-46B5-A771-2C7F352D555F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743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643E2-5917-4F9F-902D-DF2DE7939F7B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53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DC36-62B4-4B1D-B2FA-49EF4696B296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333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6680-D667-4AD8-8924-923CDEA82F3A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091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935C-0609-4123-8A6B-F87EFAABC151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9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CAC0-3115-46EB-A1DD-0BF8E154B31E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453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AA6D-C3E1-4AEF-A558-CAB20A953863}" type="datetime1">
              <a:rPr lang="es-MX" smtClean="0"/>
              <a:t>03/09/2018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729C-A19E-47B0-B892-CE7967BFB7B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043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10" Type="http://schemas.microsoft.com/office/2007/relationships/hdphoto" Target="../media/hdphoto8.wdp"/><Relationship Id="rId4" Type="http://schemas.microsoft.com/office/2007/relationships/hdphoto" Target="../media/hdphoto3.wdp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microsoft.com/office/2007/relationships/hdphoto" Target="../media/hdphoto3.wdp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727029" y="1268760"/>
            <a:ext cx="8424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b="1" dirty="0">
                <a:latin typeface="Arial" pitchFamily="34" charset="0"/>
              </a:rPr>
              <a:t>MANUAL DE INDUCCIÓN AL SISTEMA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b="1" dirty="0">
                <a:latin typeface="Arial" pitchFamily="34" charset="0"/>
              </a:rPr>
              <a:t>DE GESTIÓN DE LA CALIDAD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b="1" dirty="0">
                <a:latin typeface="Arial" pitchFamily="34" charset="0"/>
              </a:rPr>
              <a:t>ISO 9001</a:t>
            </a: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899592" y="6093296"/>
            <a:ext cx="4414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200" b="1" dirty="0">
                <a:latin typeface="Arial Narrow" panose="020B0606020202030204" pitchFamily="34" charset="0"/>
              </a:rPr>
              <a:t>Elaborado por: </a:t>
            </a:r>
            <a:r>
              <a:rPr lang="es-ES_tradnl" altLang="es-MX" sz="1200" b="1" dirty="0" smtClean="0">
                <a:latin typeface="Arial Narrow" panose="020B0606020202030204" pitchFamily="34" charset="0"/>
              </a:rPr>
              <a:t>Ing. Yannet  Alvarado Villalobos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200" b="1" dirty="0" smtClean="0">
                <a:latin typeface="Arial Narrow" panose="020B0606020202030204" pitchFamily="34" charset="0"/>
              </a:rPr>
              <a:t>Unidad de Calidad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200" b="1" dirty="0" smtClean="0">
                <a:latin typeface="Arial Narrow" panose="020B0606020202030204" pitchFamily="34" charset="0"/>
              </a:rPr>
              <a:t>Universidad Tecnológica de Chihuahua</a:t>
            </a:r>
            <a:endParaRPr lang="es-ES_tradnl" altLang="es-MX" sz="1200" b="1" dirty="0">
              <a:latin typeface="Arial Narrow" panose="020B0606020202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 descr="Image result for iso 9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150" y="2636912"/>
            <a:ext cx="2458619" cy="25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PROPÓSITO DE ISO 9001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79512" y="1285875"/>
            <a:ext cx="871296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ES_tradnl" alt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Promover el desarrollo de estándares a </a:t>
            </a:r>
            <a:r>
              <a:rPr lang="es-ES_tradnl" alt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nivel mundial</a:t>
            </a:r>
            <a:r>
              <a:rPr lang="es-ES_tradnl" alt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con el propósito de:</a:t>
            </a:r>
          </a:p>
          <a:p>
            <a:endParaRPr lang="es-ES_tradnl" altLang="es-MX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s-ES_tradnl" alt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Mejorar la eficiencia operativa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s-ES_tradnl" alt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Mejorar el ambiente de trabajo</a:t>
            </a:r>
          </a:p>
          <a:p>
            <a:pPr>
              <a:buClr>
                <a:srgbClr val="C00000"/>
              </a:buClr>
            </a:pPr>
            <a:endParaRPr lang="es-ES_tradnl" alt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Proporcionar educación de calidad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s-ES_tradnl" alt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Reducir quejas de los clientes </a:t>
            </a:r>
            <a:r>
              <a:rPr lang="es-ES_tradnl" altLang="es-MX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(alumno)</a:t>
            </a:r>
          </a:p>
          <a:p>
            <a:pPr>
              <a:buClr>
                <a:srgbClr val="C00000"/>
              </a:buClr>
            </a:pPr>
            <a:r>
              <a:rPr lang="es-ES_tradnl" altLang="es-MX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Incrementar la satisfacción del cliente  </a:t>
            </a:r>
            <a:r>
              <a:rPr lang="es-ES_tradnl" altLang="es-MX" sz="2400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(alumno)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59" y="1820871"/>
            <a:ext cx="3703141" cy="37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NUESTRA POLÍTICA DE LA </a:t>
            </a:r>
            <a:r>
              <a:rPr lang="es-ES_tradnl" altLang="es-MX" sz="2800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CALIDAD</a:t>
            </a:r>
            <a:endParaRPr lang="es-ES_tradnl" altLang="es-MX" sz="280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79512" y="1617762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“Nos comprometemos a la formación integral e incluyente de profesionistas, atendidos por personal capacitado, a través de acciones que satisfagan las expectativas de nuestros estudiantes y basados en la mejora continua de la eficacia del Sistema de Gestión de la Calidad”.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07004" y="5335324"/>
            <a:ext cx="88015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i="1" dirty="0"/>
              <a:t>DR-RC-03                                          </a:t>
            </a:r>
            <a:r>
              <a:rPr lang="es-MX" sz="1050" i="1" dirty="0" smtClean="0"/>
              <a:t>                                                                 REVISIÓN </a:t>
            </a:r>
            <a:r>
              <a:rPr lang="es-MX" sz="1050" i="1" dirty="0"/>
              <a:t>06                                                           </a:t>
            </a:r>
            <a:r>
              <a:rPr lang="es-MX" sz="1050" i="1" dirty="0" smtClean="0"/>
              <a:t>   </a:t>
            </a:r>
            <a:r>
              <a:rPr lang="es-MX" sz="1100" i="1" dirty="0" smtClean="0"/>
              <a:t>FECHA </a:t>
            </a:r>
            <a:r>
              <a:rPr lang="es-MX" sz="1100" i="1" dirty="0"/>
              <a:t>DE ÚLTIMA REVISIÓN </a:t>
            </a:r>
            <a:r>
              <a:rPr lang="es-MX" sz="1100" i="1" dirty="0" smtClean="0"/>
              <a:t>   30/07/18</a:t>
            </a:r>
            <a:endParaRPr lang="es-MX" sz="1000" i="1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OBJETIVOS DE LA CALIDAD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Image result for objetiv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r="4175"/>
          <a:stretch/>
        </p:blipFill>
        <p:spPr bwMode="auto">
          <a:xfrm>
            <a:off x="187277" y="2952637"/>
            <a:ext cx="1696567" cy="149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12</a:t>
            </a:fld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441333" y="12161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Mantener la satisfacción del cliente </a:t>
            </a:r>
            <a:endParaRPr lang="es-MX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340831" y="4901570"/>
            <a:ext cx="56104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Mantener el cumplimiento de la eficacia del </a:t>
            </a:r>
            <a:r>
              <a:rPr lang="es-MX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de Gestión de la Calidad de la Universidad Tecnológica de Chihuahua </a:t>
            </a:r>
            <a:endParaRPr 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Image result for objetivos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4" b="94022" l="7568" r="94595">
                        <a14:foregroundMark x1="40901" y1="52174" x2="40901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7164" r="20567" b="7737"/>
          <a:stretch/>
        </p:blipFill>
        <p:spPr bwMode="auto">
          <a:xfrm>
            <a:off x="2323295" y="1180932"/>
            <a:ext cx="1024569" cy="9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objetivos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4" b="94022" l="7568" r="94595">
                        <a14:foregroundMark x1="40901" y1="52174" x2="40901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7164" r="20567" b="7737"/>
          <a:stretch/>
        </p:blipFill>
        <p:spPr bwMode="auto">
          <a:xfrm>
            <a:off x="2316262" y="3659866"/>
            <a:ext cx="1024569" cy="9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objetivos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4" b="94022" l="7568" r="94595">
                        <a14:foregroundMark x1="40901" y1="52174" x2="40901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7164" r="20567" b="7737"/>
          <a:stretch/>
        </p:blipFill>
        <p:spPr bwMode="auto">
          <a:xfrm>
            <a:off x="2306837" y="4812456"/>
            <a:ext cx="1024569" cy="9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430646" y="3798353"/>
            <a:ext cx="508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Formar profesionales en educación superior</a:t>
            </a:r>
            <a:r>
              <a:rPr lang="es-ES_tradnl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MX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41333" y="2721805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Mejorar la calidad educativa</a:t>
            </a:r>
            <a:endParaRPr 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" name="Picture 2" descr="Image result for objetivos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4" b="94022" l="7568" r="94595">
                        <a14:foregroundMark x1="40901" y1="52174" x2="40901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7164" r="20567" b="7737"/>
          <a:stretch/>
        </p:blipFill>
        <p:spPr bwMode="auto">
          <a:xfrm>
            <a:off x="2281946" y="2421729"/>
            <a:ext cx="1024569" cy="9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6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REQUERIMIENTOS DE DOCUMENTACIÓN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1117600" y="1341438"/>
            <a:ext cx="4673600" cy="4368800"/>
          </a:xfrm>
          <a:prstGeom prst="triangle">
            <a:avLst>
              <a:gd name="adj" fmla="val 49995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MX" altLang="es-MX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95425" y="2130425"/>
            <a:ext cx="1185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800" b="1" dirty="0">
                <a:latin typeface="Arial" pitchFamily="34" charset="0"/>
              </a:rPr>
              <a:t>     Nivel I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85850" y="3416300"/>
            <a:ext cx="105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800" b="1" dirty="0">
                <a:latin typeface="Arial" pitchFamily="34" charset="0"/>
              </a:rPr>
              <a:t>  Nivel II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20725" y="4344988"/>
            <a:ext cx="99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800" b="1" dirty="0">
                <a:latin typeface="Arial" pitchFamily="34" charset="0"/>
              </a:rPr>
              <a:t>Nivel III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38138" y="505936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800" b="1" dirty="0">
                <a:latin typeface="Arial" pitchFamily="34" charset="0"/>
              </a:rPr>
              <a:t>Nivel IV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752725" y="2366963"/>
            <a:ext cx="1344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CALIDAD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614850" y="3430588"/>
            <a:ext cx="17172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MAPAS DE PROCESO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339752" y="44164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  <a:r>
              <a:rPr lang="es-ES_tradnl" sz="1400" b="1" dirty="0">
                <a:solidFill>
                  <a:srgbClr val="A50021"/>
                </a:solidFill>
              </a:rPr>
              <a:t> DE TRABAJO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1907704" y="5170488"/>
            <a:ext cx="314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EVIDENCIAS </a:t>
            </a:r>
            <a:r>
              <a:rPr lang="es-ES_tradnl" sz="1400" b="1" dirty="0">
                <a:solidFill>
                  <a:srgbClr val="A50021"/>
                </a:solidFill>
              </a:rPr>
              <a:t>/ REGISTROS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714875" y="3271838"/>
            <a:ext cx="3938579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600" b="1" dirty="0" smtClean="0">
                <a:latin typeface="Arial" pitchFamily="34" charset="0"/>
              </a:rPr>
              <a:t>Define:  </a:t>
            </a:r>
            <a:r>
              <a:rPr lang="es-ES_tradnl" altLang="es-MX" sz="1600" b="1" dirty="0">
                <a:latin typeface="Arial" pitchFamily="34" charset="0"/>
              </a:rPr>
              <a:t>¿Qué</a:t>
            </a:r>
            <a:r>
              <a:rPr lang="es-ES_tradnl" altLang="es-MX" sz="1600" b="1" dirty="0" smtClean="0">
                <a:latin typeface="Arial" pitchFamily="34" charset="0"/>
              </a:rPr>
              <a:t>?, </a:t>
            </a:r>
            <a:r>
              <a:rPr lang="es-ES_tradnl" altLang="es-MX" sz="1600" b="1" dirty="0">
                <a:latin typeface="Arial" pitchFamily="34" charset="0"/>
              </a:rPr>
              <a:t>¿Quién</a:t>
            </a:r>
            <a:r>
              <a:rPr lang="es-ES_tradnl" altLang="es-MX" sz="1600" b="1" dirty="0" smtClean="0">
                <a:latin typeface="Arial" pitchFamily="34" charset="0"/>
              </a:rPr>
              <a:t>?, </a:t>
            </a:r>
            <a:r>
              <a:rPr lang="es-ES_tradnl" altLang="es-MX" sz="1600" b="1" dirty="0">
                <a:latin typeface="Arial" pitchFamily="34" charset="0"/>
              </a:rPr>
              <a:t>¿Cuándo? 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600" b="1" dirty="0">
                <a:latin typeface="Arial" pitchFamily="34" charset="0"/>
              </a:rPr>
              <a:t>                ¿Dónde? </a:t>
            </a:r>
            <a:r>
              <a:rPr lang="es-ES_tradnl" altLang="es-MX" sz="1600" b="1" dirty="0" smtClean="0">
                <a:latin typeface="Arial" pitchFamily="34" charset="0"/>
              </a:rPr>
              <a:t>de </a:t>
            </a:r>
            <a:r>
              <a:rPr lang="es-ES_tradnl" altLang="es-MX" sz="1600" b="1" dirty="0">
                <a:latin typeface="Arial" pitchFamily="34" charset="0"/>
              </a:rPr>
              <a:t>las actividades</a:t>
            </a:r>
            <a:endParaRPr lang="es-ES_tradnl" altLang="es-MX" sz="1400" b="1" dirty="0">
              <a:latin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149850" y="4235450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600" b="1" dirty="0">
                <a:latin typeface="Arial" pitchFamily="34" charset="0"/>
              </a:rPr>
              <a:t>Define el ¿Cómo? de las actividades</a:t>
            </a:r>
            <a:endParaRPr lang="es-ES_tradnl" altLang="es-MX" sz="1400" b="1" dirty="0">
              <a:latin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5762624" y="5003822"/>
            <a:ext cx="298584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600" b="1" dirty="0" smtClean="0">
                <a:latin typeface="Arial" pitchFamily="34" charset="0"/>
              </a:rPr>
              <a:t>Formatos, </a:t>
            </a:r>
            <a:r>
              <a:rPr lang="es-ES_tradnl" altLang="es-MX" sz="1600" b="1" dirty="0">
                <a:latin typeface="Arial" pitchFamily="34" charset="0"/>
              </a:rPr>
              <a:t>etiquetas, tarjetas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600" b="1" dirty="0" smtClean="0">
                <a:latin typeface="Arial" pitchFamily="34" charset="0"/>
              </a:rPr>
              <a:t>reportes (</a:t>
            </a:r>
            <a:r>
              <a:rPr lang="es-ES_tradnl" altLang="es-MX" sz="1600" b="1" dirty="0">
                <a:latin typeface="Arial" pitchFamily="34" charset="0"/>
              </a:rPr>
              <a:t>Registros)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087813" y="1985963"/>
            <a:ext cx="36988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ES_tradnl" altLang="es-MX" sz="1600" b="1" dirty="0"/>
              <a:t>Define el enfoque y responsabilidad</a:t>
            </a:r>
          </a:p>
          <a:p>
            <a:r>
              <a:rPr lang="es-ES_tradnl" altLang="es-MX" sz="1600" b="1" dirty="0"/>
              <a:t> de la </a:t>
            </a:r>
            <a:r>
              <a:rPr lang="es-ES_tradnl" altLang="es-MX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Organización</a:t>
            </a:r>
          </a:p>
        </p:txBody>
      </p:sp>
      <p:cxnSp>
        <p:nvCxnSpPr>
          <p:cNvPr id="22" name="Straight Connector 16"/>
          <p:cNvCxnSpPr>
            <a:cxnSpLocks noChangeShapeType="1"/>
          </p:cNvCxnSpPr>
          <p:nvPr/>
        </p:nvCxnSpPr>
        <p:spPr bwMode="auto">
          <a:xfrm>
            <a:off x="2449513" y="3214688"/>
            <a:ext cx="2000250" cy="1587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Connector 17"/>
          <p:cNvCxnSpPr/>
          <p:nvPr/>
        </p:nvCxnSpPr>
        <p:spPr>
          <a:xfrm>
            <a:off x="1928813" y="4143375"/>
            <a:ext cx="3000375" cy="158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18"/>
          <p:cNvCxnSpPr/>
          <p:nvPr/>
        </p:nvCxnSpPr>
        <p:spPr>
          <a:xfrm>
            <a:off x="1511300" y="4949825"/>
            <a:ext cx="3857625" cy="158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Rectangle 19"/>
          <p:cNvSpPr/>
          <p:nvPr/>
        </p:nvSpPr>
        <p:spPr>
          <a:xfrm>
            <a:off x="1089025" y="5757863"/>
            <a:ext cx="4718050" cy="795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s-MX" altLang="es-MX" dirty="0">
              <a:solidFill>
                <a:srgbClr val="FFFFFF"/>
              </a:solidFill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1482725" y="5813425"/>
            <a:ext cx="3990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Misión, Visión, Valores y Política y objetivos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calidad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Estrategias (PDI)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339752" y="260648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 CÓMO COLABORAR 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15615" y="1350555"/>
            <a:ext cx="73448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forma de colaborar con un sistema de gestión de la calidad es aplicando los 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Procedimientos </a:t>
            </a:r>
            <a:r>
              <a:rPr lang="es-ES_tradnl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instrucciones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llenar correctamente</a:t>
            </a:r>
            <a:r>
              <a:rPr lang="es-ES_tradn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registros (formatos).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489075" y="5113338"/>
            <a:ext cx="62261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Así como comprender muy bien nuestra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solidFill>
                  <a:srgbClr val="9900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800" b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Política de la calidad </a:t>
            </a:r>
            <a:r>
              <a:rPr lang="es-ES_tradnl" altLang="es-MX" sz="2400" b="1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los objetivos de la calidad!!!!</a:t>
            </a:r>
          </a:p>
        </p:txBody>
      </p:sp>
      <p:pic>
        <p:nvPicPr>
          <p:cNvPr id="12290" name="Picture 2" descr="Image result for FLECH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00" b="95000" l="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3687" y="292494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21" b="96398" l="7089" r="93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048" y="4853373"/>
            <a:ext cx="2047945" cy="17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083192" cy="108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6926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224136" y="767606"/>
            <a:ext cx="6444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 </a:t>
            </a:r>
            <a:r>
              <a:rPr lang="es-ES_tradnl" altLang="es-MX" sz="3200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QUÉ </a:t>
            </a:r>
            <a:r>
              <a:rPr lang="es-ES_tradnl" altLang="es-MX" sz="3200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 UNA INSTRUCCIÓN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 TRABAJO?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91815" y="1844824"/>
            <a:ext cx="730885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la descripción de los </a:t>
            </a:r>
            <a:r>
              <a:rPr lang="es-ES_tradnl" altLang="es-MX" sz="2400" b="1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pasos a seguir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cumplir con un trabajo u operación de un puesto, esto es: el </a:t>
            </a:r>
            <a:r>
              <a:rPr lang="es-ES_tradnl" alt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cómo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hacerlo</a:t>
            </a:r>
            <a:endParaRPr lang="es-ES_tradnl" alt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338" name="Picture 2" descr="Image result for pasos a segui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31" y="2636912"/>
            <a:ext cx="3220617" cy="38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907704" y="251937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LINEAMIENTOS A SEGUIR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1379" y="1771204"/>
            <a:ext cx="7632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Seguir exactamente el proceso 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operación</a:t>
            </a:r>
            <a:endParaRPr lang="es-ES_tradnl" altLang="es-MX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536" y="3026643"/>
            <a:ext cx="531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Mantener limpia y ordenada mi</a:t>
            </a:r>
          </a:p>
          <a:p>
            <a:pPr>
              <a:spcBef>
                <a:spcPct val="0"/>
              </a:spcBef>
              <a:buClr>
                <a:srgbClr val="A50021"/>
              </a:buClr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área de trabajo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1240" y="4533106"/>
            <a:ext cx="848152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q"/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Las instrucciones de trabajo,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procedimientos, Documentos de Referencia, Lineamiento ayudas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visuales, registros deben estar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actualizados, disponibles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</a:t>
            </a:r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deben ser usados !!! </a:t>
            </a:r>
          </a:p>
        </p:txBody>
      </p:sp>
      <p:pic>
        <p:nvPicPr>
          <p:cNvPr id="15362" name="Picture 2" descr="Image result for pasos a segu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19" y="2295107"/>
            <a:ext cx="2995142" cy="21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9525" y="0"/>
            <a:ext cx="914400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57250" y="1214438"/>
            <a:ext cx="702711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q"/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No debo hacer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actividades en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las que </a:t>
            </a:r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yo no esté entrenado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00374" y="3284984"/>
            <a:ext cx="6324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Seguir las  reglas 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seguridad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higiene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984105"/>
            <a:ext cx="6667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" pitchFamily="34" charset="0"/>
              </a:rPr>
              <a:t>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Respetar el 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reglamento interior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trabajo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907704" y="116632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LINEAMIENTOS A SEGUIR</a:t>
            </a:r>
          </a:p>
        </p:txBody>
      </p:sp>
      <p:pic>
        <p:nvPicPr>
          <p:cNvPr id="16388" name="Picture 4" descr="Related image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5" y="2420888"/>
            <a:ext cx="1920180" cy="21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1907704" y="116632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LINEAMIENTOS A SEGUIR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9107" y="908720"/>
            <a:ext cx="80153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Debo asegurarme de que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</a:t>
            </a:r>
            <a:r>
              <a:rPr lang="es-ES_trad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registros</a:t>
            </a: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llevo estén </a:t>
            </a:r>
            <a:r>
              <a:rPr lang="es-ES_tradnl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completos,  </a:t>
            </a:r>
            <a:r>
              <a:rPr lang="es-ES_trad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bien </a:t>
            </a:r>
            <a:r>
              <a:rPr lang="es-ES_tradnl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requisitados</a:t>
            </a:r>
            <a:r>
              <a:rPr lang="es-ES_trad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aprobados</a:t>
            </a: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81640" y="2636912"/>
            <a:ext cx="5143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Si mi trabajo </a:t>
            </a:r>
            <a:r>
              <a:rPr lang="es-ES_tradnl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está 100%     aceptable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no debo pasarlo a la     siguiente etapa del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proceso, sino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hasta corregir el problema.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1766" y="5085184"/>
            <a:ext cx="51667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Debo ser capacitado y entrenado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periódicamente</a:t>
            </a:r>
          </a:p>
        </p:txBody>
      </p:sp>
      <p:pic>
        <p:nvPicPr>
          <p:cNvPr id="26626" name="Picture 2" descr="Image result for etapas de traba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776"/>
            <a:ext cx="3881640" cy="2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3" name="AutoShape 7" descr="Related image"/>
          <p:cNvSpPr>
            <a:spLocks noChangeAspect="1" noChangeArrowheads="1"/>
          </p:cNvSpPr>
          <p:nvPr/>
        </p:nvSpPr>
        <p:spPr bwMode="auto">
          <a:xfrm>
            <a:off x="307975" y="-21859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" name="AutoShape 9" descr="Related image"/>
          <p:cNvSpPr>
            <a:spLocks noChangeAspect="1" noChangeArrowheads="1"/>
          </p:cNvSpPr>
          <p:nvPr/>
        </p:nvSpPr>
        <p:spPr bwMode="auto">
          <a:xfrm>
            <a:off x="460375" y="-20335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6636" name="Picture 12" descr="Related image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5" r="25226"/>
          <a:stretch/>
        </p:blipFill>
        <p:spPr bwMode="auto">
          <a:xfrm>
            <a:off x="6228184" y="4641758"/>
            <a:ext cx="1758505" cy="17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5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88" y="0"/>
            <a:ext cx="914400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88221" y="67353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 QUE </a:t>
            </a:r>
            <a:r>
              <a:rPr lang="es-ES_tradnl" altLang="es-MX" sz="2800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ES“DOCUMENTO CONTROLADO</a:t>
            </a:r>
            <a:r>
              <a:rPr lang="es-ES_tradnl" altLang="es-MX" sz="2800" spc="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” 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99976" y="1124744"/>
            <a:ext cx="81645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documentos con instrucciones muy claras de las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actividades que </a:t>
            </a:r>
            <a:r>
              <a:rPr lang="es-ES_tradnl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realizamos en la </a:t>
            </a:r>
            <a:r>
              <a:rPr lang="es-ES_trad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UTCH      </a:t>
            </a:r>
            <a:r>
              <a:rPr lang="es-ES_trad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ES_tradnl" sz="2400" b="1" dirty="0">
              <a:solidFill>
                <a:schemeClr val="tx2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9945" y="2348880"/>
            <a:ext cx="74045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Afectan el sistema de calidad y se encuentran disponibles 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mediante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4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Integral de Información </a:t>
            </a:r>
            <a:endParaRPr lang="es-ES_tradnl" altLang="es-MX" sz="2400" b="1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400" b="1" dirty="0" smtClean="0">
                <a:solidFill>
                  <a:srgbClr val="41B0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PROYECTA</a:t>
            </a:r>
            <a:endParaRPr lang="es-ES_tradnl" altLang="es-MX" sz="2400" b="1" dirty="0">
              <a:solidFill>
                <a:srgbClr val="41B0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MX" sz="2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62263" y="4724971"/>
            <a:ext cx="371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1200" b="1" dirty="0">
                <a:latin typeface="Arial" pitchFamily="34" charset="0"/>
              </a:rPr>
              <a:t>Requisito  Control de información documentada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1200" b="1" dirty="0">
                <a:latin typeface="Arial" pitchFamily="34" charset="0"/>
              </a:rPr>
              <a:t>(ISO 9001:2015)</a:t>
            </a:r>
          </a:p>
        </p:txBody>
      </p:sp>
      <p:sp>
        <p:nvSpPr>
          <p:cNvPr id="11" name="11 CuadroTexto"/>
          <p:cNvSpPr txBox="1">
            <a:spLocks noChangeArrowheads="1"/>
          </p:cNvSpPr>
          <p:nvPr/>
        </p:nvSpPr>
        <p:spPr bwMode="auto">
          <a:xfrm>
            <a:off x="1559318" y="5499176"/>
            <a:ext cx="34570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i="1" dirty="0" smtClean="0">
                <a:latin typeface="Arial" pitchFamily="34" charset="0"/>
              </a:rPr>
              <a:t>Nota: La documentación actualizada  se encuentra en la opción Calidad </a:t>
            </a:r>
            <a:endParaRPr lang="es-MX" altLang="es-MX" sz="1800" i="1" dirty="0">
              <a:latin typeface="Arial" pitchFamily="34" charset="0"/>
            </a:endParaRPr>
          </a:p>
        </p:txBody>
      </p:sp>
      <p:pic>
        <p:nvPicPr>
          <p:cNvPr id="25603" name="Picture 3" descr="http://proyecta.utch.edu.mx/public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87" y="3663280"/>
            <a:ext cx="1277888" cy="12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19</a:t>
            </a:fld>
            <a:endParaRPr lang="es-MX" dirty="0"/>
          </a:p>
        </p:txBody>
      </p:sp>
      <p:grpSp>
        <p:nvGrpSpPr>
          <p:cNvPr id="13" name="12 Grupo"/>
          <p:cNvGrpSpPr/>
          <p:nvPr/>
        </p:nvGrpSpPr>
        <p:grpSpPr>
          <a:xfrm>
            <a:off x="5287620" y="5131834"/>
            <a:ext cx="2668756" cy="1501175"/>
            <a:chOff x="5287620" y="5131834"/>
            <a:chExt cx="2668756" cy="15011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620" y="5131834"/>
              <a:ext cx="2668756" cy="15011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Flecha derecha"/>
            <p:cNvSpPr/>
            <p:nvPr/>
          </p:nvSpPr>
          <p:spPr>
            <a:xfrm>
              <a:off x="6876256" y="5499176"/>
              <a:ext cx="360040" cy="90064"/>
            </a:xfrm>
            <a:prstGeom prst="rightArrow">
              <a:avLst/>
            </a:prstGeom>
            <a:solidFill>
              <a:srgbClr val="FFFF0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483768" y="19038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INTRODUCCIÓN </a:t>
            </a:r>
            <a:endParaRPr lang="es-MX" sz="3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106551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altLang="es-MX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Universidad Tecnológica de Chihuahua, tiene la responsabilidad de contribuir con la sociedad ofreciendo educación superior de calidad, que garanticen que nuestros  egresados tengan un desempeño excelente</a:t>
            </a:r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5650" y="2132856"/>
            <a:ext cx="7992814" cy="241604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MX" sz="20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desarrollo </a:t>
            </a:r>
            <a:r>
              <a:rPr lang="es-ES_tradnl" altLang="es-MX" sz="20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sistema para gestionar la calidad (SGC) de manera integral </a:t>
            </a:r>
            <a:r>
              <a:rPr lang="es-ES_tradnl" altLang="es-MX" sz="20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permite </a:t>
            </a:r>
            <a:r>
              <a:rPr lang="es-ES_tradnl" altLang="es-MX" sz="20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mismo tiempo</a:t>
            </a:r>
            <a:r>
              <a:rPr lang="es-ES_tradnl" altLang="es-MX" sz="2000" b="1" dirty="0" smtClean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_tradnl" altLang="es-MX" sz="1100" b="1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ct val="0"/>
              </a:spcBef>
              <a:buSzPct val="125000"/>
              <a:buFont typeface="Wingdings" pitchFamily="2" charset="2"/>
              <a:buChar char="ü"/>
            </a:pPr>
            <a:r>
              <a:rPr lang="es-ES_tradnl" altLang="es-MX" sz="2000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Enfrentar el reto de nuevos requisitos relacionados con la </a:t>
            </a:r>
          </a:p>
          <a:p>
            <a:pPr algn="just">
              <a:spcBef>
                <a:spcPct val="0"/>
              </a:spcBef>
              <a:buSzPct val="125000"/>
              <a:buNone/>
            </a:pPr>
            <a:r>
              <a:rPr lang="es-ES_tradnl" altLang="es-MX" sz="2000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0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calidad </a:t>
            </a:r>
            <a:r>
              <a:rPr lang="es-ES_tradnl" altLang="es-MX" sz="2000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educación.</a:t>
            </a:r>
          </a:p>
          <a:p>
            <a:pPr algn="just">
              <a:spcBef>
                <a:spcPct val="0"/>
              </a:spcBef>
              <a:buSzPct val="125000"/>
              <a:buFont typeface="Wingdings" pitchFamily="2" charset="2"/>
              <a:buChar char="ü"/>
            </a:pPr>
            <a:r>
              <a:rPr lang="es-ES_tradnl" altLang="es-MX" sz="2000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Tener ciclos de mejora continua en los procesos.</a:t>
            </a:r>
          </a:p>
          <a:p>
            <a:pPr algn="just">
              <a:spcBef>
                <a:spcPct val="0"/>
              </a:spcBef>
              <a:buSzPct val="125000"/>
              <a:buFont typeface="Wingdings" pitchFamily="2" charset="2"/>
              <a:buChar char="ü"/>
            </a:pPr>
            <a:r>
              <a:rPr lang="es-ES_tradnl" altLang="es-MX" sz="2000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Crear la infraestructura técnica y documental para obtener  y   mantener certificaciones internacionales.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559318" y="4705035"/>
            <a:ext cx="4776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Este sistema de calidad se llama  </a:t>
            </a:r>
            <a:r>
              <a:rPr lang="es-ES_tradnl" altLang="es-MX" sz="2000" b="1" u="sng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 </a:t>
            </a:r>
            <a:r>
              <a:rPr lang="es-ES_tradnl" altLang="es-MX" sz="2000" b="1" u="sng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9001</a:t>
            </a:r>
            <a:r>
              <a:rPr lang="es-ES_tradnl" altLang="es-MX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cuál </a:t>
            </a:r>
            <a:r>
              <a:rPr lang="es-ES_tradnl" altLang="es-MX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permitirá </a:t>
            </a: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fortalecer la calidad de nuestros servicios, </a:t>
            </a:r>
          </a:p>
          <a:p>
            <a:pPr algn="ctr">
              <a:defRPr/>
            </a:pP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mejorar nuestras operaciones y el ambiente laboral.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2" t="36187" r="24942" b="36575"/>
          <a:stretch/>
        </p:blipFill>
        <p:spPr bwMode="auto">
          <a:xfrm>
            <a:off x="7734998" y="4824870"/>
            <a:ext cx="906490" cy="8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14" b="76342" l="15075" r="42239">
                        <a14:foregroundMark x1="24627" y1="25845" x2="24627" y2="25845"/>
                        <a14:foregroundMark x1="21493" y1="35984" x2="21493" y2="35984"/>
                        <a14:foregroundMark x1="17612" y1="42346" x2="17612" y2="42346"/>
                        <a14:foregroundMark x1="18358" y1="52485" x2="18358" y2="52485"/>
                        <a14:foregroundMark x1="37463" y1="37773" x2="37463" y2="37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12904" r="55861" b="21163"/>
          <a:stretch/>
        </p:blipFill>
        <p:spPr bwMode="auto">
          <a:xfrm>
            <a:off x="6516216" y="4077072"/>
            <a:ext cx="157438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1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816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836315" y="241484"/>
            <a:ext cx="5471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 </a:t>
            </a:r>
            <a:r>
              <a:rPr lang="es-ES_tradnl" altLang="es-MX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QUÉ </a:t>
            </a:r>
            <a:r>
              <a:rPr lang="es-ES_tradnl" altLang="es-MX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SON LOS REGISTROS?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8313" y="1124744"/>
            <a:ext cx="84248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documentos (</a:t>
            </a:r>
            <a:r>
              <a:rPr lang="es-ES_tradnl" altLang="es-MX" sz="2400" b="1" dirty="0">
                <a:solidFill>
                  <a:schemeClr val="accent5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formatos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en los cuales registramos los datos obtenidos durante la ejecución de las actividades diarias y sirven de evidencia de que hemos realizado nuestro trabajo.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07504" y="2871926"/>
            <a:ext cx="58816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muy importante recordar los siguiente sobre 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registros:</a:t>
            </a:r>
          </a:p>
          <a:p>
            <a:endParaRPr lang="es-ES_tradnl" altLang="es-MX" sz="2400" b="1" dirty="0"/>
          </a:p>
          <a:p>
            <a:pPr algn="ctr"/>
            <a:r>
              <a:rPr lang="es-ES_tradnl" altLang="es-MX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Hay que llenar todos los campos, ser legibles y tener firma de aprobación.</a:t>
            </a:r>
          </a:p>
          <a:p>
            <a:endParaRPr lang="es-ES_tradnl" altLang="es-MX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ES_tradnl" altLang="es-MX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ES_tradnl" altLang="es-MX" sz="2400" b="1" dirty="0"/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32" y="3294486"/>
            <a:ext cx="2940531" cy="29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816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763688" y="313492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OBJETIVO DE LAS AUDITORÍAS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374435" y="1143000"/>
            <a:ext cx="8271816" cy="310854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s-ES_tradnl" altLang="es-MX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Verificar</a:t>
            </a:r>
            <a:r>
              <a:rPr lang="es-ES_tradnl" altLang="es-MX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el Sistema de Gestión de la Calidad de la </a:t>
            </a:r>
          </a:p>
          <a:p>
            <a:pPr algn="ctr"/>
            <a:r>
              <a:rPr lang="es-ES_tradnl" altLang="es-MX" sz="24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UTCH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cumpla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con:</a:t>
            </a:r>
          </a:p>
          <a:p>
            <a:endParaRPr lang="es-ES_tradnl" altLang="es-MX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Los planes y programas de estudio.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Los requisitos de la </a:t>
            </a:r>
            <a:r>
              <a:rPr lang="es-ES_tradnl" altLang="es-MX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CGUTyP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del cliente (alumno).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Los requisitos del ISO 9001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Los establecidos por nosotros mismos</a:t>
            </a:r>
            <a:endParaRPr lang="es-ES_tradnl" altLang="es-MX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/>
            <a:endParaRPr lang="es-MX" altLang="es-MX" sz="24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15992" y="4589678"/>
            <a:ext cx="4572032" cy="1071570"/>
          </a:xfrm>
          <a:prstGeom prst="rect">
            <a:avLst/>
          </a:prstGeom>
          <a:noFill/>
          <a:ln w="82550" cap="rnd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slope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s-MX" altLang="es-MX" sz="2400" b="1" dirty="0"/>
          </a:p>
        </p:txBody>
      </p:sp>
      <p:sp>
        <p:nvSpPr>
          <p:cNvPr id="10" name="TextBox 4"/>
          <p:cNvSpPr txBox="1"/>
          <p:nvPr/>
        </p:nvSpPr>
        <p:spPr>
          <a:xfrm>
            <a:off x="487470" y="4710332"/>
            <a:ext cx="37449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Mediante la aplicación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 </a:t>
            </a:r>
            <a:r>
              <a:rPr lang="es-ES_tradn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enfoque de proceso !!!</a:t>
            </a:r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53" y="3933056"/>
            <a:ext cx="3892035" cy="216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816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¿QUÉ BUSCAN LOS AUDITORES?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7538" y="765175"/>
            <a:ext cx="8130926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Conocimiento y entendimiento de la </a:t>
            </a: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Política de la</a:t>
            </a:r>
          </a:p>
          <a:p>
            <a:pPr>
              <a:buClr>
                <a:srgbClr val="C00000"/>
              </a:buClr>
            </a:pP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Calidad.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Conocimiento y entendimiento de los </a:t>
            </a: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 de</a:t>
            </a:r>
            <a:endParaRPr lang="es-ES_tradnl" altLang="es-MX" sz="2400" b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Clr>
                <a:srgbClr val="C00000"/>
              </a:buClr>
            </a:pP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Calidad.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Servicios o documentos no conformes estén</a:t>
            </a:r>
          </a:p>
          <a:p>
            <a:pPr>
              <a:buClr>
                <a:srgbClr val="C00000"/>
              </a:buClr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identificados.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Orden y limpieza</a:t>
            </a:r>
            <a:r>
              <a:rPr lang="es-ES_tradnl" altLang="es-MX" sz="2400" b="1" dirty="0">
                <a:solidFill>
                  <a:srgbClr val="99003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(basura, etc.,).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Instrucciones de trabajo disponibles.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Aplicar lo que dicen los procedimientos, mapas de</a:t>
            </a:r>
          </a:p>
          <a:p>
            <a:pPr>
              <a:buClr>
                <a:srgbClr val="C00000"/>
              </a:buClr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proceso, instrucciones y Normas aplicables.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Condiciones de la infraestructura  en buen estado.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Registros de entrenamiento.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Registro de mantenimiento.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Registro de inspecciones.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el personal esté involucrado.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s-ES_tradnl" altLang="es-MX" sz="2400" b="1" dirty="0">
              <a:solidFill>
                <a:srgbClr val="990099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4"/>
          <p:cNvSpPr txBox="1"/>
          <p:nvPr/>
        </p:nvSpPr>
        <p:spPr>
          <a:xfrm>
            <a:off x="714375" y="1382713"/>
            <a:ext cx="7569200" cy="30464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/>
              <a:t>  Corrección y prevención de </a:t>
            </a: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quejas de cliente.</a:t>
            </a:r>
            <a:endParaRPr lang="es-ES_tradnl" altLang="es-MX" sz="2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/>
              <a:t>  Control de documentos </a:t>
            </a: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(No obsoletos).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>
                <a:solidFill>
                  <a:schemeClr val="accent2"/>
                </a:solidFill>
              </a:rPr>
              <a:t>  </a:t>
            </a:r>
            <a:r>
              <a:rPr lang="es-ES_tradnl" altLang="es-MX" sz="2400" b="1" dirty="0"/>
              <a:t>Órdenes de compra bien llenas y aprobadas.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/>
              <a:t>  Apropiado uso de las técnicas estadísticas.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/>
              <a:t>  Conocer </a:t>
            </a:r>
            <a:r>
              <a:rPr lang="es-ES_tradnl" altLang="es-MX" sz="2400" b="1" dirty="0" smtClean="0"/>
              <a:t>tus </a:t>
            </a:r>
            <a:r>
              <a:rPr lang="es-ES_tradnl" altLang="es-MX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funciones</a:t>
            </a:r>
            <a:r>
              <a:rPr lang="es-ES_tradnl" altLang="es-MX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/>
              <a:t>  Que se sigan las reglas de Seguridad e Higiene. 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_tradnl" altLang="es-MX" sz="2400" b="1" dirty="0"/>
              <a:t>  Entre otras cosas.  </a:t>
            </a:r>
          </a:p>
          <a:p>
            <a:pPr eaLnBrk="1" hangingPunct="1"/>
            <a:endParaRPr lang="es-MX" altLang="es-MX" sz="2400" dirty="0"/>
          </a:p>
        </p:txBody>
      </p:sp>
      <p:sp>
        <p:nvSpPr>
          <p:cNvPr id="2" name="1 Rectángulo"/>
          <p:cNvSpPr/>
          <p:nvPr/>
        </p:nvSpPr>
        <p:spPr>
          <a:xfrm>
            <a:off x="1398608" y="161682"/>
            <a:ext cx="6200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800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¿QUÉ BUSCAN LOS AUDITORES?</a:t>
            </a:r>
            <a:endParaRPr lang="es-ES_tradnl" altLang="es-MX" sz="2800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21506" name="Picture 2" descr="Image result for auditori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50342"/>
            <a:ext cx="3227851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816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PASOS DE PREPARACIÓN PERSONAL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872579"/>
            <a:ext cx="40014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s-MX" altLang="es-MX" sz="2000" b="1" dirty="0">
                <a:latin typeface="Arial" pitchFamily="34" charset="0"/>
              </a:rPr>
              <a:t> </a:t>
            </a: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Conocer </a:t>
            </a:r>
            <a:r>
              <a:rPr lang="es-ES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entender </a:t>
            </a: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Política </a:t>
            </a:r>
            <a:endParaRPr lang="es-ES" altLang="es-MX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ES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y los objetivos </a:t>
            </a: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Calidad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</a:t>
            </a:r>
            <a:r>
              <a:rPr lang="es-MX" altLang="es-MX" sz="20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UTCH</a:t>
            </a:r>
            <a:endParaRPr lang="es-ES" altLang="es-MX" sz="2000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0825" y="2817267"/>
            <a:ext cx="3276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Conocer tus tareas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y donde se localizan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es-MX" altLang="es-MX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tus instrucciones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de trabajo o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procedimientos.</a:t>
            </a:r>
            <a:endParaRPr lang="es-ES" altLang="es-MX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4473029"/>
            <a:ext cx="23855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 crear ni usar </a:t>
            </a:r>
          </a:p>
          <a:p>
            <a:pPr>
              <a:buFont typeface="Wingdings" pitchFamily="2" charset="2"/>
              <a:buNone/>
            </a:pPr>
            <a:r>
              <a:rPr lang="es-MX" altLang="es-MX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documentos</a:t>
            </a:r>
          </a:p>
          <a:p>
            <a:pPr>
              <a:buFont typeface="Wingdings" pitchFamily="2" charset="2"/>
              <a:buNone/>
            </a:pPr>
            <a:r>
              <a:rPr lang="es-MX" altLang="es-MX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no autorizados.</a:t>
            </a:r>
            <a:endParaRPr lang="es-ES" altLang="es-MX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597525" y="1055688"/>
            <a:ext cx="29434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Saber que hacer si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no puedes completar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tu trabajo.</a:t>
            </a:r>
            <a:endParaRPr lang="es-ES" altLang="es-MX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07125" y="2387600"/>
            <a:ext cx="25907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Saber que hacer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cuando mi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trabajo  esta mal.</a:t>
            </a:r>
            <a:endParaRPr lang="es-ES" altLang="es-MX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92813" y="3536950"/>
            <a:ext cx="28050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Solo contestar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preguntas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directas, no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dar más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información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voluntariamente.</a:t>
            </a:r>
            <a:endParaRPr lang="es-ES" altLang="es-MX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932363" y="5538242"/>
            <a:ext cx="36311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Pregunta a tu superior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en caso de cualquier duda.</a:t>
            </a:r>
            <a:endParaRPr lang="es-ES" altLang="es-MX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04800" y="1937792"/>
            <a:ext cx="2784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MX" sz="2000" b="1" dirty="0"/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Llenar bien los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registros (reportes).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00113" y="5517232"/>
            <a:ext cx="28680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s-MX" altLang="es-MX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altLang="es-MX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Saber como ingresar</a:t>
            </a:r>
          </a:p>
          <a:p>
            <a:r>
              <a:rPr lang="es-MX" altLang="es-MX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</a:t>
            </a:r>
            <a:r>
              <a:rPr lang="es-MX" altLang="es-MX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PROYECTA</a:t>
            </a:r>
            <a:endParaRPr lang="es-ES" altLang="es-MX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482" name="Picture 2" descr="Image result for check list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0" b="97175" l="5875" r="95500">
                        <a14:foregroundMark x1="30375" y1="32015" x2="30375" y2="32015"/>
                        <a14:foregroundMark x1="25750" y1="41996" x2="25750" y2="41996"/>
                        <a14:foregroundMark x1="27250" y1="47646" x2="27250" y2="47646"/>
                        <a14:foregroundMark x1="29000" y1="54991" x2="29000" y2="54991"/>
                        <a14:foregroundMark x1="31125" y1="63465" x2="31125" y2="63465"/>
                        <a14:foregroundMark x1="33000" y1="70621" x2="33000" y2="70621"/>
                        <a14:foregroundMark x1="34250" y1="78154" x2="34250" y2="78154"/>
                        <a14:foregroundMark x1="36250" y1="85122" x2="36250" y2="85122"/>
                        <a14:foregroundMark x1="38875" y1="91337" x2="38875" y2="91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79" y="1937792"/>
            <a:ext cx="4680443" cy="31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92604" y="385500"/>
            <a:ext cx="6979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ISO 9001... NUESTRO PASAPORTE </a:t>
            </a:r>
            <a:r>
              <a:rPr lang="en-US" altLang="es-MX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!!!</a:t>
            </a:r>
            <a:endParaRPr lang="es-ES_tradnl" altLang="es-MX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611188" y="1844675"/>
            <a:ext cx="7727950" cy="206210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nuestro Sistema de Gestión de la Calidad  Certificado, nuestros servicios pueden ser </a:t>
            </a:r>
            <a:r>
              <a:rPr lang="es-ES_tradnl" altLang="es-MX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reconocidos Nacional e internacionalmente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por lo que nuestro pasaporte es: </a:t>
            </a:r>
            <a:r>
              <a:rPr lang="es-ES_tradnl" altLang="es-MX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 9001.</a:t>
            </a:r>
          </a:p>
          <a:p>
            <a:pPr algn="just" eaLnBrk="1" hangingPunct="1"/>
            <a:endParaRPr lang="es-MX" altLang="es-MX" sz="2400" dirty="0"/>
          </a:p>
        </p:txBody>
      </p:sp>
      <p:pic>
        <p:nvPicPr>
          <p:cNvPr id="19458" name="Picture 2" descr="Image result for certific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8650"/>
            <a:ext cx="3305130" cy="33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816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115616" y="260648"/>
            <a:ext cx="6768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BENEFICIOS DE LA CERTIFICACIÓN</a:t>
            </a: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67544" y="764704"/>
            <a:ext cx="6556603" cy="4144487"/>
            <a:chOff x="-35697" y="785487"/>
            <a:chExt cx="6556915" cy="414362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08326" y="785487"/>
              <a:ext cx="34893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2800" b="1" u="sng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Beneficios Internos</a:t>
              </a: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-35697" y="1236561"/>
              <a:ext cx="6556915" cy="369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Mayor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conocimiento sobre la calidad.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“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Cambio cultural”  positivo hacia la mejora continua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Mayor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eficiencia de la institución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Mejor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comunicación interna, con los alumnos </a:t>
              </a:r>
              <a:r>
                <a:rPr lang="es-ES_tradnl" altLang="es-MX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proveedores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Reducción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de gastos de desperdicio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Mejora </a:t>
              </a:r>
              <a:r>
                <a:rPr lang="es-ES_tradnl" altLang="es-MX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 consistencia en las prácticas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Agilidad </a:t>
              </a:r>
              <a:r>
                <a:rPr lang="es-ES_tradnl" altLang="es-MX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en los procesos y las interfaces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Reduce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los re-trabajos. 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Mejora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el ambiente de trabajo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Mejor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documentación, por lo tanto </a:t>
              </a:r>
              <a:endParaRPr lang="es-ES_tradnl" altLang="es-MX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>
                <a:buClr>
                  <a:srgbClr val="C00000"/>
                </a:buClr>
                <a:buSzPct val="125000"/>
              </a:pPr>
              <a:r>
                <a:rPr lang="es-ES_tradnl" altLang="es-MX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mejorar </a:t>
              </a: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nuestro Sistema de Gestión</a:t>
              </a:r>
            </a:p>
            <a:p>
              <a:pPr>
                <a:buClr>
                  <a:srgbClr val="C00000"/>
                </a:buClr>
                <a:buSzPct val="125000"/>
              </a:pPr>
              <a:r>
                <a:rPr lang="es-ES_tradnl" altLang="es-MX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de la Calidad</a:t>
              </a:r>
            </a:p>
            <a:p>
              <a:pPr>
                <a:buClr>
                  <a:srgbClr val="C00000"/>
                </a:buClr>
                <a:buSzPct val="125000"/>
                <a:buFontTx/>
                <a:buChar char="•"/>
              </a:pPr>
              <a:endParaRPr lang="es-ES_tradnl" altLang="es-MX" b="1" dirty="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67544" y="4494079"/>
            <a:ext cx="5120312" cy="1959257"/>
            <a:chOff x="456610" y="4610831"/>
            <a:chExt cx="5119978" cy="1959313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514670" y="4610831"/>
              <a:ext cx="360838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MX" sz="2800" b="1" u="sng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Beneficios </a:t>
              </a:r>
              <a:r>
                <a:rPr lang="es-ES_tradnl" altLang="es-MX" sz="2800" b="1" u="sng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</a:rPr>
                <a:t>Externos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56610" y="5092774"/>
              <a:ext cx="5119978" cy="147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sz="18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Mejor imagen en la calidad</a:t>
              </a:r>
            </a:p>
            <a:p>
              <a:pPr>
                <a:spcBef>
                  <a:spcPct val="0"/>
                </a:spcBef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sz="18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Brinda un nivel de confianza ante los alumnos</a:t>
              </a:r>
            </a:p>
            <a:p>
              <a:pPr>
                <a:spcBef>
                  <a:spcPct val="0"/>
                </a:spcBef>
                <a:buClr>
                  <a:srgbClr val="C00000"/>
                </a:buClr>
                <a:buSzPct val="125000"/>
                <a:buFontTx/>
                <a:buNone/>
              </a:pPr>
              <a:r>
                <a:rPr lang="es-ES_tradnl" altLang="es-MX" sz="18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y la sociedad.</a:t>
              </a:r>
            </a:p>
            <a:p>
              <a:pPr>
                <a:spcBef>
                  <a:spcPct val="0"/>
                </a:spcBef>
                <a:buClr>
                  <a:srgbClr val="C00000"/>
                </a:buClr>
                <a:buSzPct val="125000"/>
                <a:buFontTx/>
                <a:buChar char="•"/>
              </a:pPr>
              <a:r>
                <a:rPr lang="es-ES_tradnl" altLang="es-MX" sz="1800" b="1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Mejor satisfacción del alumno</a:t>
              </a:r>
            </a:p>
            <a:p>
              <a:pPr>
                <a:spcBef>
                  <a:spcPct val="0"/>
                </a:spcBef>
                <a:buClr>
                  <a:srgbClr val="C00000"/>
                </a:buClr>
                <a:buSzPct val="125000"/>
                <a:buFontTx/>
                <a:buChar char="•"/>
              </a:pPr>
              <a:endParaRPr lang="es-ES_tradnl" altLang="es-MX" sz="1800" b="1" dirty="0">
                <a:latin typeface="Arial" pitchFamily="34" charset="0"/>
              </a:endParaRPr>
            </a:p>
          </p:txBody>
        </p:sp>
      </p:grp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521195" y="3448050"/>
            <a:ext cx="349188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chemeClr val="accent2"/>
              </a:buClr>
              <a:buSzPct val="125000"/>
            </a:pPr>
            <a:r>
              <a:rPr lang="es-ES_tradnl" altLang="es-MX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Puede ser la diferencia entre </a:t>
            </a:r>
            <a:r>
              <a:rPr lang="es-ES_tradnl" altLang="es-MX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sobresalir  o ser </a:t>
            </a:r>
            <a:r>
              <a:rPr lang="es-ES_tradnl" altLang="es-MX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uno de tantos.</a:t>
            </a:r>
            <a:endParaRPr lang="es-ES_tradnl" altLang="es-MX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307340" y="3497999"/>
            <a:ext cx="3657147" cy="577114"/>
          </a:xfrm>
          <a:prstGeom prst="rect">
            <a:avLst/>
          </a:prstGeom>
          <a:noFill/>
          <a:ln w="82550" cap="rnd">
            <a:solidFill>
              <a:schemeClr val="bg1">
                <a:lumMod val="50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slope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s-MX" altLang="es-MX" sz="2800" b="1" dirty="0"/>
          </a:p>
        </p:txBody>
      </p:sp>
      <p:pic>
        <p:nvPicPr>
          <p:cNvPr id="18434" name="Picture 2" descr="Image result for certificació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57" y="4075113"/>
            <a:ext cx="2504356" cy="25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8280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57275" y="304800"/>
            <a:ext cx="7289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ISO 9001... HABLARÁ POR NOSOTROS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 hecho de que nuestra institución sea certificada dice mucho a los alumnos, padres de familia y otras instituciones educativas acerca de nuestra organización  y seriedad en la </a:t>
            </a:r>
            <a:r>
              <a:rPr lang="es-ES_tradnl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realización de nuestros servicios de educación superior. </a:t>
            </a:r>
          </a:p>
        </p:txBody>
      </p:sp>
      <p:pic>
        <p:nvPicPr>
          <p:cNvPr id="17410" name="Picture 2" descr="Image result for u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69289"/>
            <a:ext cx="4720208" cy="341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55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8689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475656" y="260648"/>
            <a:ext cx="627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TU SERÁS NUESTRO ÉXITO !!!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4030" y="1124744"/>
            <a:ext cx="41119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Tendrás un sentimiento de 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propiedad en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nuestra Institución y participarás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 éxito.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24048" y="1124744"/>
            <a:ext cx="41611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s-ES_tradnl" altLang="es-MX" sz="2400" b="1" dirty="0">
                <a:latin typeface="Arial" pitchFamily="34" charset="0"/>
              </a:rPr>
              <a:t>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Serás reconocido por tu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contribución y también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seguirás siendo nuestra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principal clave de éxito.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5114" y="6288667"/>
            <a:ext cx="2133600" cy="365125"/>
          </a:xfrm>
        </p:spPr>
        <p:txBody>
          <a:bodyPr/>
          <a:lstStyle/>
          <a:p>
            <a:fld id="{A758729C-A19E-47B0-B892-CE7967BFB7B0}" type="slidenum">
              <a:rPr lang="es-MX" smtClean="0"/>
              <a:t>28</a:t>
            </a:fld>
            <a:endParaRPr lang="es-MX" dirty="0"/>
          </a:p>
        </p:txBody>
      </p:sp>
      <p:pic>
        <p:nvPicPr>
          <p:cNvPr id="30724" name="Picture 4" descr="Image result for exito equi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07" y="2780928"/>
            <a:ext cx="5037536" cy="29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mage result for u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81" y="5498975"/>
            <a:ext cx="15811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816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49425" y="188640"/>
            <a:ext cx="5615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TRABAJANDO EN EQUIPO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0113" y="908050"/>
            <a:ext cx="63321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Todos trabajando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cumplir los requisitos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ISO 9001 . . . 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675162" y="3580193"/>
            <a:ext cx="37433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Tener ISO 9001 por todos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los que colaboramos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la </a:t>
            </a:r>
            <a:r>
              <a:rPr lang="es-ES_tradnl" altLang="es-MX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UTCH</a:t>
            </a:r>
            <a:r>
              <a:rPr lang="es-ES_tradnl" altLang="es-MX" sz="2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!!!!</a:t>
            </a:r>
          </a:p>
        </p:txBody>
      </p:sp>
      <p:pic>
        <p:nvPicPr>
          <p:cNvPr id="29698" name="Picture 2" descr="Image result for u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" y="2204864"/>
            <a:ext cx="1851664" cy="13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516175"/>
            <a:ext cx="1495946" cy="10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646" y="1937787"/>
            <a:ext cx="2096807" cy="14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96" y="1525655"/>
            <a:ext cx="172106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Image result for ut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81" y="5064861"/>
            <a:ext cx="15811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ic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70403"/>
            <a:ext cx="1910358" cy="13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70138"/>
            <a:ext cx="1722074" cy="12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07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2411760" y="11663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OBJETIVO </a:t>
            </a:r>
            <a:endParaRPr lang="es-MX" sz="3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5536" y="1124744"/>
            <a:ext cx="8477464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s-ES_tradnl" altLang="es-MX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 a conocer a todo el personal de la</a:t>
            </a:r>
            <a:r>
              <a:rPr lang="es-ES_tradnl" altLang="es-MX" sz="2800" b="1" dirty="0" smtClean="0">
                <a:solidFill>
                  <a:srgbClr val="89898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Universidad Tecnológica de Chihuahua los conceptos básicos de los requerimientos del </a:t>
            </a:r>
          </a:p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es-ES_tradnl" altLang="es-MX" sz="2800" b="1" dirty="0" smtClean="0">
                <a:solidFill>
                  <a:srgbClr val="89898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r>
              <a:rPr lang="es-ES_tradnl" altLang="es-MX" sz="28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ISO 9001 </a:t>
            </a:r>
            <a:r>
              <a:rPr lang="es-ES_tradnl" altLang="es-MX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es-ES_tradnl" altLang="es-MX" b="1" dirty="0">
              <a:solidFill>
                <a:srgbClr val="89898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endParaRPr lang="es-ES_tradnl" altLang="es-MX" b="1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altLang="es-MX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Implementar un sistema para gestionar la calidad de manera efectiva.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</a:pPr>
            <a:endParaRPr lang="es-ES_tradnl" altLang="es-MX" sz="2400" b="1" dirty="0" smtClean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q"/>
            </a:pPr>
            <a:r>
              <a:rPr lang="es-ES_tradnl" altLang="es-MX" sz="2400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Mantener operando el sistema de gestión de la calidad y mejorarlo continuamente</a:t>
            </a:r>
            <a:endParaRPr lang="es-MX" sz="24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42538"/>
            <a:ext cx="1528692" cy="1528692"/>
          </a:xfrm>
          <a:prstGeom prst="rect">
            <a:avLst/>
          </a:prstGeom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34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20380121">
            <a:off x="-53442" y="1265974"/>
            <a:ext cx="4976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tu compromiso !!!!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393" y="4613913"/>
            <a:ext cx="83840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b="1" dirty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 consolidaremos como la Institución de vanguardia y prestigio que siempre hemos sido.</a:t>
            </a:r>
          </a:p>
        </p:txBody>
      </p:sp>
      <p:pic>
        <p:nvPicPr>
          <p:cNvPr id="10" name="Picture 2" descr="Image result for u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94" y="1810919"/>
            <a:ext cx="4952181" cy="278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07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2267744" y="116632"/>
            <a:ext cx="4482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¿</a:t>
            </a:r>
            <a:r>
              <a:rPr lang="es-MX" sz="36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QUÉ ES ISO 9001?</a:t>
            </a:r>
            <a:endParaRPr lang="es-MX" sz="3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99592" y="1124744"/>
            <a:ext cx="3326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s-ES_tradnl" altLang="es-MX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Internacional </a:t>
            </a:r>
            <a:r>
              <a:rPr lang="es-ES_tradnl" altLang="es-MX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es-ES_tradnl" altLang="es-MX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Estandarización</a:t>
            </a:r>
            <a:endParaRPr lang="es-ES_tradnl" altLang="es-MX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s-ES_tradnl" altLang="es-MX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Organización</a:t>
            </a:r>
            <a:endParaRPr lang="es-ES_tradnl" altLang="es-MX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95536" y="1052736"/>
            <a:ext cx="100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s-MX" sz="3600" b="1" i="1" spc="-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s-MX" sz="3600" b="1" i="1" spc="-3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355976" y="15144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2800" b="1" dirty="0" smtClean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Donde 9001 se refiere a la calidad de los productos</a:t>
            </a:r>
            <a:endParaRPr lang="es-MX" altLang="es-MX" sz="2800" b="1" dirty="0">
              <a:solidFill>
                <a:schemeClr val="accent3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51520" y="2924944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una serie de </a:t>
            </a:r>
            <a:r>
              <a:rPr lang="es-ES_tradnl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NORMAS INTERNACIONALES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las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cuales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surgieron de la necesidad de desarrollar un </a:t>
            </a:r>
            <a:r>
              <a:rPr lang="es-ES_tradnl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</a:t>
            </a:r>
            <a:r>
              <a:rPr lang="es-ES_tradnl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la gestión de la calidad (SGC).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51520" y="4365104"/>
            <a:ext cx="411336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12 Rectángulo"/>
          <p:cNvSpPr/>
          <p:nvPr/>
        </p:nvSpPr>
        <p:spPr>
          <a:xfrm>
            <a:off x="270274" y="4437112"/>
            <a:ext cx="40857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ISO 9001  </a:t>
            </a:r>
            <a:r>
              <a:rPr lang="es-ES_tradnl" altLang="es-MX" b="1" dirty="0" smtClean="0">
                <a:latin typeface="Arial" pitchFamily="34" charset="0"/>
              </a:rPr>
              <a:t>integra a los organismos nacionales de las normas de la comunidad  Europea, así como más de 160 países, entre ellos México.</a:t>
            </a:r>
            <a:endParaRPr lang="es-ES_tradnl" altLang="es-MX" dirty="0">
              <a:latin typeface="Arial" pitchFamily="34" charset="0"/>
            </a:endParaRPr>
          </a:p>
        </p:txBody>
      </p:sp>
      <p:pic>
        <p:nvPicPr>
          <p:cNvPr id="3076" name="Picture 4" descr="Square icon with ISO code. Download flag icon of Mexico at PNG for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56" y="3910356"/>
            <a:ext cx="3603010" cy="270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30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4782" y="380563"/>
            <a:ext cx="7534435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S_tradnl" altLang="es-MX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+mn-cs"/>
              </a:rPr>
              <a:t>¿ QUÉ ES SISTEMA DE GESTIÓN </a:t>
            </a:r>
          </a:p>
          <a:p>
            <a:pPr algn="ctr">
              <a:defRPr/>
            </a:pPr>
            <a:r>
              <a:rPr lang="es-ES_tradnl" altLang="es-MX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+mn-cs"/>
              </a:rPr>
              <a:t>DE LA CALIDAD 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07504" y="170080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 los </a:t>
            </a:r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procesos</a:t>
            </a:r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s-ES_tradn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estructura de la organización, las </a:t>
            </a:r>
            <a:r>
              <a:rPr lang="es-ES_tradnl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responsabilidades, procedimientos </a:t>
            </a:r>
            <a:r>
              <a:rPr lang="es-ES_tradn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recursos </a:t>
            </a:r>
            <a:r>
              <a:rPr lang="es-ES_tradnl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necesarios </a:t>
            </a:r>
            <a:r>
              <a:rPr lang="es-ES_tradn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implementar y cumplir los </a:t>
            </a:r>
            <a:r>
              <a:rPr lang="es-ES_tradnl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 relacionados </a:t>
            </a:r>
            <a:r>
              <a:rPr lang="es-ES_tradn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la calidad y satisfacer a los clientes</a:t>
            </a:r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2996952"/>
            <a:ext cx="894551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MX" sz="2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buen sistema de calidad se caracteriza por lo siguiente</a:t>
            </a:r>
            <a:r>
              <a:rPr lang="es-ES_tradnl" altLang="es-MX" sz="2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endParaRPr lang="es-ES_tradnl" altLang="es-MX" sz="2400" dirty="0" smtClean="0">
              <a:solidFill>
                <a:srgbClr val="A5002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ordenado</a:t>
            </a:r>
            <a:r>
              <a:rPr lang="es-ES_tradnl" altLang="es-MX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s-ES_tradnl" altLang="es-MX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s-ES_tradnl" altLang="es-MX" sz="22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Cada cosa en su lugar y un lugar para cada cosa.</a:t>
            </a:r>
          </a:p>
          <a:p>
            <a:pPr marL="285750" indent="-285750"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 orientado a lo vital</a:t>
            </a:r>
            <a:r>
              <a:rPr lang="es-ES_tradnl" altLang="es-MX" sz="22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.- </a:t>
            </a: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Solo </a:t>
            </a:r>
            <a:r>
              <a:rPr lang="es-ES_tradnl" altLang="es-MX" sz="2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</a:t>
            </a: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que asegura la calidad.</a:t>
            </a:r>
          </a:p>
          <a:p>
            <a:pPr marL="285750" indent="-285750"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un mínimo de papeles</a:t>
            </a:r>
            <a:r>
              <a:rPr lang="es-ES_tradnl" altLang="es-MX" sz="2200" dirty="0" smtClean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s-ES_tradnl" altLang="es-MX" sz="22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Simplificación de tareas.</a:t>
            </a:r>
          </a:p>
          <a:p>
            <a:pPr marL="285750" indent="-285750"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Vigente</a:t>
            </a:r>
            <a:r>
              <a:rPr lang="es-ES_tradnl" altLang="es-MX" sz="22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.- </a:t>
            </a: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Actualizado permanentemente.</a:t>
            </a:r>
          </a:p>
          <a:p>
            <a:pPr marL="285750" indent="-285750"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altLang="es-MX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Flexible</a:t>
            </a:r>
            <a:r>
              <a:rPr lang="es-ES_tradnl" altLang="es-MX" sz="22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.- </a:t>
            </a: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Adecuado rápidamente a los cambios requeridos.</a:t>
            </a:r>
          </a:p>
          <a:p>
            <a:pPr marL="285750" indent="-285750">
              <a:buClr>
                <a:srgbClr val="A5002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_tradnl" altLang="es-MX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Integral</a:t>
            </a:r>
            <a:r>
              <a:rPr lang="es-ES_tradnl" altLang="es-MX" sz="2200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.- </a:t>
            </a:r>
            <a:r>
              <a:rPr lang="es-ES_tradnl" altLang="es-MX" sz="2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Facilita el empleo de otras metodologías de calidad</a:t>
            </a:r>
            <a:r>
              <a:rPr lang="es-ES_tradnl" altLang="es-MX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s-ES_tradnl" altLang="es-MX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2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865592" y="190381"/>
            <a:ext cx="7306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REQUERIMIENTOS DE ISO 9001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25564" y="3068960"/>
            <a:ext cx="6418436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_tradnl" altLang="es-MX" sz="2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Liderazgo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  <a:defRPr/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Liderazgo y Compromiso 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  <a:defRPr/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Política de la calidad.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  <a:defRPr/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Roles, responsabilidades y autoridades en la organización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3324" y="4797152"/>
            <a:ext cx="60388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Planificación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Acciones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abordar riegos y oportunidades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Objetivos de la calidad y planificación para lograrlos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>
                <a:solidFill>
                  <a:srgbClr val="80008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Planificación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los cambios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99987" y="1205116"/>
            <a:ext cx="844847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Contexto de la organización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Comprensión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organización y de su contexto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Comprensión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las necesidades y expectativas de las partes interesadas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Determinación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 alcance del sistema de gestión de la calidad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Sistema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gestión de la calidad y sus procesos</a:t>
            </a:r>
          </a:p>
        </p:txBody>
      </p:sp>
      <p:pic>
        <p:nvPicPr>
          <p:cNvPr id="5122" name="Picture 2" descr="Image result for ISO lideraz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" y="2490676"/>
            <a:ext cx="2693118" cy="245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SO planificació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398" y="4578644"/>
            <a:ext cx="2311497" cy="18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1"/>
            <a:ext cx="9144000" cy="81625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7504" y="836712"/>
            <a:ext cx="792088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800" b="1" dirty="0">
                <a:solidFill>
                  <a:srgbClr val="C00000"/>
                </a:solidFill>
                <a:latin typeface="Arial" pitchFamily="34" charset="0"/>
              </a:rPr>
              <a:t>7. Apoyo</a:t>
            </a:r>
          </a:p>
          <a:p>
            <a:pPr marL="180975" indent="-180975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Recursos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(personas, infraestructura, ambientes para los procesos,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recursos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conocimientos, y otros)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Competencia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el desempeño y eficacia del SGC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Toma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conciencia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Comunicación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(interna y externa), qué, cuándo, a quién, cómo, quién.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Información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documentada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37850" y="3393464"/>
            <a:ext cx="6408712" cy="280076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1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8. Operación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Planificación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control operacional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Requisitos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los productos y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servicios: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Diseño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desarrollo de los productos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servicios (Excluido)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los procesos, productos y </a:t>
            </a: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servicios                           suministrados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externamente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Producción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 provisión del servicio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Liberación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los productos y servicios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Control </a:t>
            </a:r>
            <a:r>
              <a:rPr lang="es-ES_tradnl" altLang="es-MX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las salidas no conformes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Calibri" pitchFamily="34" charset="0"/>
              <a:buAutoNum type="alphaLcPeriod"/>
            </a:pPr>
            <a:endParaRPr lang="es-ES_tradnl" altLang="es-MX" sz="1400" b="1" dirty="0">
              <a:latin typeface="Arial" pitchFamily="34" charset="0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5" y="3573016"/>
            <a:ext cx="2830011" cy="159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65592" y="190381"/>
            <a:ext cx="7306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REQUERIMIENTOS DE ISO 9001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7077" y="1340768"/>
            <a:ext cx="5379516" cy="184665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9. Evaluación del </a:t>
            </a:r>
            <a:r>
              <a:rPr lang="es-ES_tradnl" altLang="es-MX" sz="2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desempeño</a:t>
            </a:r>
            <a:endParaRPr lang="es-ES_tradnl" altLang="es-MX" sz="2800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Seguimiento, mediación, análisis y evaluación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Auditoria interna</a:t>
            </a:r>
          </a:p>
          <a:p>
            <a:pPr marL="285750" indent="-285750"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Revisión por la dirección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Arial" pitchFamily="34" charset="0"/>
              <a:buNone/>
            </a:pPr>
            <a:endParaRPr lang="es-ES_tradnl" altLang="es-MX" sz="1400" b="1" dirty="0">
              <a:latin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83969" y="4221088"/>
            <a:ext cx="4680520" cy="123110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20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10. Mejora 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No </a:t>
            </a: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conformidad y acción </a:t>
            </a:r>
            <a:r>
              <a:rPr lang="es-ES_tradnl" altLang="es-MX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correctiva </a:t>
            </a:r>
            <a:endParaRPr lang="es-ES_tradnl" altLang="es-MX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s-ES_tradnl" altLang="es-MX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Mejora </a:t>
            </a:r>
            <a:r>
              <a:rPr lang="es-ES_tradnl" altLang="es-MX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Arial" pitchFamily="34" charset="0"/>
              <a:buNone/>
            </a:pPr>
            <a:endParaRPr lang="es-ES_tradnl" altLang="es-MX" sz="1400" b="1" dirty="0">
              <a:latin typeface="Arial" pitchFamily="34" charset="0"/>
            </a:endParaRPr>
          </a:p>
        </p:txBody>
      </p:sp>
      <p:pic>
        <p:nvPicPr>
          <p:cNvPr id="8194" name="Picture 2" descr="Image result for ISO evaluación al desempeñ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19" y="1481154"/>
            <a:ext cx="3879231" cy="156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Image result for mejora continua iso 9001 ph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7" y="3265570"/>
            <a:ext cx="3678839" cy="29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65592" y="190381"/>
            <a:ext cx="7306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6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REQUERIMIENTOS DE ISO 9001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MX" sz="3200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OBJETIVOS GLOBALES DE ISO 9001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23728" y="6641976"/>
            <a:ext cx="7020272" cy="216024"/>
          </a:xfrm>
          <a:prstGeom prst="rect">
            <a:avLst/>
          </a:prstGeom>
          <a:ln w="31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82363"/>
            <a:ext cx="1163782" cy="57773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7641"/>
            <a:ext cx="808612" cy="80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4633" y="1412776"/>
            <a:ext cx="30828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6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 lo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6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haces . . 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33864" y="3042180"/>
            <a:ext cx="29290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6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Haz lo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MX" sz="3600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dices . . 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94866" y="4429124"/>
            <a:ext cx="3110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Compruébalo !!!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83568" y="5565775"/>
            <a:ext cx="3270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MX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sea efectivo</a:t>
            </a: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5400000">
            <a:off x="2028032" y="5126831"/>
            <a:ext cx="425450" cy="43973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/>
          </a:p>
        </p:txBody>
      </p:sp>
      <p:pic>
        <p:nvPicPr>
          <p:cNvPr id="9218" name="Picture 2" descr="Image result for anunciar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5"/>
          <a:stretch/>
        </p:blipFill>
        <p:spPr bwMode="auto">
          <a:xfrm>
            <a:off x="4355976" y="920240"/>
            <a:ext cx="2229345" cy="21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rabaj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89"/>
          <a:stretch/>
        </p:blipFill>
        <p:spPr bwMode="auto">
          <a:xfrm>
            <a:off x="1561625" y="2870627"/>
            <a:ext cx="2808311" cy="142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buena calificaci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4767"/>
            <a:ext cx="2498995" cy="199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729C-A19E-47B0-B892-CE7967BFB7B0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1885</Words>
  <Application>Microsoft Office PowerPoint</Application>
  <PresentationFormat>Presentación en pantalla (4:3)</PresentationFormat>
  <Paragraphs>301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YANNET ALVARADO VILLALOBOS</dc:creator>
  <cp:lastModifiedBy>YANNET ALVARADO VILLALOBOS</cp:lastModifiedBy>
  <cp:revision>49</cp:revision>
  <dcterms:created xsi:type="dcterms:W3CDTF">2018-08-10T16:31:30Z</dcterms:created>
  <dcterms:modified xsi:type="dcterms:W3CDTF">2018-09-03T15:41:36Z</dcterms:modified>
</cp:coreProperties>
</file>